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Average"/>
      <p:regular r:id="rId12"/>
    </p:embeddedFont>
    <p:embeddedFont>
      <p:font typeface="Oswald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Oswald-regular.fntdata"/><Relationship Id="rId12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1f7dd9695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1f7dd9695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3e655c137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3e655c137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3e655c137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3e655c137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1925e36a73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1925e36a7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101ef913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4101ef913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5.png"/><Relationship Id="rId5" Type="http://schemas.openxmlformats.org/officeDocument/2006/relationships/image" Target="../media/image4.jpg"/><Relationship Id="rId6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2.jpg"/><Relationship Id="rId5" Type="http://schemas.openxmlformats.org/officeDocument/2006/relationships/image" Target="../media/image1.jpg"/><Relationship Id="rId6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Update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5"/>
            <a:ext cx="7801500" cy="10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Dickman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Undergraduate Research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Berkeley Autonomous Microsystems Lab, BSAC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492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semester w/ Mauricio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365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Motion tracking code for MEMs actuated rotor, </a:t>
            </a:r>
            <a:r>
              <a:rPr b="1" lang="en"/>
              <a:t>outputting</a:t>
            </a:r>
            <a:r>
              <a:rPr b="1" lang="en"/>
              <a:t> plots visualizing pawl actuation and rotor rotation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Image stitching program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Probe station testing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800" y="1170125"/>
            <a:ext cx="4876800" cy="301704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" name="Google Shape;68;p14"/>
          <p:cNvCxnSpPr/>
          <p:nvPr/>
        </p:nvCxnSpPr>
        <p:spPr>
          <a:xfrm>
            <a:off x="4162750" y="3149300"/>
            <a:ext cx="7083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" name="Google Shape;69;p14"/>
          <p:cNvCxnSpPr/>
          <p:nvPr/>
        </p:nvCxnSpPr>
        <p:spPr>
          <a:xfrm flipH="1" rot="10800000">
            <a:off x="4990925" y="2844050"/>
            <a:ext cx="468600" cy="245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0" name="Google Shape;70;p14"/>
          <p:cNvCxnSpPr/>
          <p:nvPr/>
        </p:nvCxnSpPr>
        <p:spPr>
          <a:xfrm flipH="1">
            <a:off x="8053225" y="2233800"/>
            <a:ext cx="681000" cy="21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" name="Google Shape;71;p14"/>
          <p:cNvCxnSpPr/>
          <p:nvPr/>
        </p:nvCxnSpPr>
        <p:spPr>
          <a:xfrm flipH="1">
            <a:off x="7432000" y="2255700"/>
            <a:ext cx="479400" cy="201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" name="Google Shape;72;p14"/>
          <p:cNvCxnSpPr/>
          <p:nvPr/>
        </p:nvCxnSpPr>
        <p:spPr>
          <a:xfrm flipH="1">
            <a:off x="6026075" y="610250"/>
            <a:ext cx="21900" cy="642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" name="Google Shape;73;p14"/>
          <p:cNvCxnSpPr/>
          <p:nvPr/>
        </p:nvCxnSpPr>
        <p:spPr>
          <a:xfrm>
            <a:off x="6026075" y="1307650"/>
            <a:ext cx="185400" cy="348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" name="Google Shape;74;p14"/>
          <p:cNvCxnSpPr/>
          <p:nvPr/>
        </p:nvCxnSpPr>
        <p:spPr>
          <a:xfrm rot="10800000">
            <a:off x="6669450" y="3693875"/>
            <a:ext cx="239400" cy="403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" name="Google Shape;75;p14"/>
          <p:cNvCxnSpPr/>
          <p:nvPr/>
        </p:nvCxnSpPr>
        <p:spPr>
          <a:xfrm flipH="1" rot="10800000">
            <a:off x="6908850" y="4187175"/>
            <a:ext cx="21600" cy="678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6" name="Google Shape;76;p14"/>
          <p:cNvCxnSpPr/>
          <p:nvPr/>
        </p:nvCxnSpPr>
        <p:spPr>
          <a:xfrm rot="-5400000">
            <a:off x="4778650" y="1803500"/>
            <a:ext cx="795300" cy="414300"/>
          </a:xfrm>
          <a:prstGeom prst="curvedConnector3">
            <a:avLst>
              <a:gd fmla="val 79473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" name="Google Shape;77;p14"/>
          <p:cNvCxnSpPr/>
          <p:nvPr/>
        </p:nvCxnSpPr>
        <p:spPr>
          <a:xfrm rot="5400000">
            <a:off x="7235800" y="3094850"/>
            <a:ext cx="871800" cy="479400"/>
          </a:xfrm>
          <a:prstGeom prst="curvedConnector3">
            <a:avLst>
              <a:gd fmla="val 7999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" name="Google Shape;78;p14"/>
          <p:cNvCxnSpPr/>
          <p:nvPr/>
        </p:nvCxnSpPr>
        <p:spPr>
          <a:xfrm flipH="1" rot="10800000">
            <a:off x="5163200" y="2691650"/>
            <a:ext cx="1220400" cy="1765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" name="Google Shape;79;p14"/>
          <p:cNvCxnSpPr/>
          <p:nvPr/>
        </p:nvCxnSpPr>
        <p:spPr>
          <a:xfrm flipH="1" rot="10800000">
            <a:off x="7377550" y="300875"/>
            <a:ext cx="588300" cy="861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" name="Google Shape;80;p14"/>
          <p:cNvSpPr/>
          <p:nvPr/>
        </p:nvSpPr>
        <p:spPr>
          <a:xfrm>
            <a:off x="7344750" y="250625"/>
            <a:ext cx="915350" cy="843775"/>
          </a:xfrm>
          <a:custGeom>
            <a:rect b="b" l="l" r="r" t="t"/>
            <a:pathLst>
              <a:path extrusionOk="0" h="33751" w="36614">
                <a:moveTo>
                  <a:pt x="0" y="27462"/>
                </a:moveTo>
                <a:cubicBezTo>
                  <a:pt x="0" y="32010"/>
                  <a:pt x="7718" y="34312"/>
                  <a:pt x="12205" y="33564"/>
                </a:cubicBezTo>
                <a:cubicBezTo>
                  <a:pt x="15991" y="32933"/>
                  <a:pt x="18802" y="27263"/>
                  <a:pt x="17871" y="23539"/>
                </a:cubicBezTo>
                <a:cubicBezTo>
                  <a:pt x="16834" y="19393"/>
                  <a:pt x="6703" y="15470"/>
                  <a:pt x="5666" y="19616"/>
                </a:cubicBezTo>
                <a:cubicBezTo>
                  <a:pt x="4763" y="23226"/>
                  <a:pt x="10735" y="27320"/>
                  <a:pt x="14384" y="26590"/>
                </a:cubicBezTo>
                <a:cubicBezTo>
                  <a:pt x="18419" y="25783"/>
                  <a:pt x="22010" y="22129"/>
                  <a:pt x="23538" y="18308"/>
                </a:cubicBezTo>
                <a:cubicBezTo>
                  <a:pt x="24963" y="14746"/>
                  <a:pt x="22505" y="8598"/>
                  <a:pt x="18743" y="7846"/>
                </a:cubicBezTo>
                <a:cubicBezTo>
                  <a:pt x="16531" y="7404"/>
                  <a:pt x="13213" y="7572"/>
                  <a:pt x="12205" y="9590"/>
                </a:cubicBezTo>
                <a:cubicBezTo>
                  <a:pt x="11384" y="11234"/>
                  <a:pt x="12648" y="13521"/>
                  <a:pt x="13948" y="14821"/>
                </a:cubicBezTo>
                <a:cubicBezTo>
                  <a:pt x="16956" y="17829"/>
                  <a:pt x="23049" y="18922"/>
                  <a:pt x="26589" y="16564"/>
                </a:cubicBezTo>
                <a:cubicBezTo>
                  <a:pt x="31960" y="12985"/>
                  <a:pt x="33733" y="5775"/>
                  <a:pt x="36614" y="0"/>
                </a:cubicBez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311700" y="89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Summer!</a:t>
            </a:r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1271375" y="916000"/>
            <a:ext cx="3050100" cy="39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Owned development of S1 Engine Power Module firmware and driver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Firmware for custom EPM PCB will communicate commands and telemetry with driver on flight computer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 and dev’d driver for UPSs</a:t>
            </a:r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 b="2931" l="0" r="29373" t="0"/>
          <a:stretch/>
        </p:blipFill>
        <p:spPr>
          <a:xfrm>
            <a:off x="7252550" y="3186625"/>
            <a:ext cx="1891451" cy="194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" y="769713"/>
            <a:ext cx="1532849" cy="418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62850" y="3186625"/>
            <a:ext cx="2848326" cy="194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68000" y="0"/>
            <a:ext cx="4834084" cy="322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41475"/>
            <a:ext cx="4284124" cy="32131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>
            <p:ph type="title"/>
          </p:nvPr>
        </p:nvSpPr>
        <p:spPr>
          <a:xfrm>
            <a:off x="807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 lots of Nature and fun</a:t>
            </a:r>
            <a:endParaRPr/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5250" y="-68025"/>
            <a:ext cx="4718075" cy="353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8975" y="2713525"/>
            <a:ext cx="5156398" cy="244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775" y="2649699"/>
            <a:ext cx="3563126" cy="2672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up this semester?</a:t>
            </a:r>
            <a:endParaRPr/>
          </a:p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311700" y="1017725"/>
            <a:ext cx="8520600" cy="3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rocket stuff!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/>
              <a:t>Challenge:</a:t>
            </a:r>
            <a:r>
              <a:rPr lang="en"/>
              <a:t> how to guide micro-missiles to their target?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/>
              <a:t>Tools given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AIY Vision Kit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Coral Dev Board Mini: Single-board computer with Edge TPU Module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Nano micro-controller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Coral Environmental Sensor Board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Coral Camera for Edge TPU Dev board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Plan, so far</a:t>
            </a:r>
            <a:endParaRPr/>
          </a:p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311700" y="865325"/>
            <a:ext cx="8520600" cy="3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 understanding of ML, specifically convolutional neural networks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 data (images of drones/quadcopters), process images, train and test models for object detection and </a:t>
            </a:r>
            <a:r>
              <a:rPr lang="en"/>
              <a:t>classification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Run trained models on TensorFlow Lite open source ML framework on Coral Dev Board Mini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AIY Vision kit to capture video and feed model on dev </a:t>
            </a:r>
            <a:r>
              <a:rPr lang="en"/>
              <a:t>board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 algorithms to id drone position and calculate needed actuation to keep drone in center of frame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Send algorithms outputs to micro-missile actuators using Nano micro-controller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 MEMs receive actuation commands?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Still </a:t>
            </a:r>
            <a:r>
              <a:rPr lang="en"/>
              <a:t>researching</a:t>
            </a:r>
            <a:r>
              <a:rPr lang="en"/>
              <a:t> uses for Coral environmental sensor board and coral camera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All very new to me, deeply welcoming guidance and feedback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